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4"/>
  </p:notesMasterIdLst>
  <p:handoutMasterIdLst>
    <p:handoutMasterId r:id="rId15"/>
  </p:handoutMasterIdLst>
  <p:sldIdLst>
    <p:sldId id="312" r:id="rId5"/>
    <p:sldId id="323" r:id="rId6"/>
    <p:sldId id="324" r:id="rId7"/>
    <p:sldId id="325" r:id="rId8"/>
    <p:sldId id="330" r:id="rId9"/>
    <p:sldId id="307" r:id="rId10"/>
    <p:sldId id="328" r:id="rId11"/>
    <p:sldId id="331" r:id="rId12"/>
    <p:sldId id="297" r:id="rId13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CFBF6"/>
    <a:srgbClr val="AAC4E9"/>
    <a:srgbClr val="FDFBF6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88" autoAdjust="0"/>
  </p:normalViewPr>
  <p:slideViewPr>
    <p:cSldViewPr snapToGrid="0" snapToObjects="1">
      <p:cViewPr varScale="1">
        <p:scale>
          <a:sx n="78" d="100"/>
          <a:sy n="78" d="100"/>
        </p:scale>
        <p:origin x="878" y="72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9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BEE894-0F5D-FE57-11D9-7065F0B55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5BCFEE-3F21-E03B-1B49-72C5E950A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1524AF-1A54-6EE2-C129-AEBBA11035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406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71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trxp_3TCdLTBr5NhUOQ7yhrzLS1Lj6-H/view?usp=sharing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IN" sz="3600" b="1" i="0" dirty="0">
                <a:solidFill>
                  <a:srgbClr val="1A202C"/>
                </a:solidFill>
                <a:effectLst/>
                <a:latin typeface="Gill Sans MT" panose="020B0502020104020203" pitchFamily="34" charset="0"/>
              </a:rPr>
              <a:t>Python lab – </a:t>
            </a:r>
            <a:br>
              <a:rPr lang="en-IN" sz="3600" b="1" i="0" dirty="0">
                <a:solidFill>
                  <a:srgbClr val="1A202C"/>
                </a:solidFill>
                <a:effectLst/>
                <a:latin typeface="Gill Sans MT" panose="020B0502020104020203" pitchFamily="34" charset="0"/>
              </a:rPr>
            </a:br>
            <a:r>
              <a:rPr lang="en-IN" sz="3600" b="1" i="0" dirty="0">
                <a:solidFill>
                  <a:srgbClr val="1A202C"/>
                </a:solidFill>
                <a:effectLst/>
                <a:latin typeface="Gill Sans MT" panose="020B0502020104020203" pitchFamily="34" charset="0"/>
              </a:rPr>
              <a:t>video submission</a:t>
            </a:r>
            <a:br>
              <a:rPr lang="en-IN" sz="3600" b="1" i="0" dirty="0">
                <a:solidFill>
                  <a:srgbClr val="1A202C"/>
                </a:solidFill>
                <a:effectLst/>
                <a:latin typeface="circular"/>
              </a:rPr>
            </a:br>
            <a:br>
              <a:rPr lang="en-IN" sz="3600" b="1" i="0" dirty="0">
                <a:solidFill>
                  <a:srgbClr val="1A202C"/>
                </a:solidFill>
                <a:effectLst/>
                <a:latin typeface="circular"/>
              </a:rPr>
            </a:br>
            <a:r>
              <a:rPr lang="en-IN" sz="2000" b="1" i="0" dirty="0">
                <a:solidFill>
                  <a:srgbClr val="1A202C"/>
                </a:solidFill>
                <a:effectLst/>
                <a:latin typeface="circular"/>
              </a:rPr>
              <a:t>By:</a:t>
            </a:r>
            <a:r>
              <a:rPr lang="en-IN" sz="3600" b="1" i="0" dirty="0">
                <a:solidFill>
                  <a:srgbClr val="1A202C"/>
                </a:solidFill>
                <a:effectLst/>
                <a:latin typeface="circular"/>
              </a:rPr>
              <a:t> </a:t>
            </a:r>
            <a:r>
              <a:rPr lang="en-IN" sz="1800" b="0" i="0" dirty="0">
                <a:solidFill>
                  <a:srgbClr val="1A202C"/>
                </a:solidFill>
                <a:effectLst/>
                <a:latin typeface="circular"/>
              </a:rPr>
              <a:t>Meenakshi Sharma</a:t>
            </a:r>
            <a:endParaRPr lang="en-US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4C1F776-4C0C-9643-D62B-B8418476B1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5"/>
    </mc:Choice>
    <mc:Fallback>
      <p:transition spd="slow" advTm="8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454" y="804356"/>
            <a:ext cx="6583680" cy="722888"/>
          </a:xfrm>
        </p:spPr>
        <p:txBody>
          <a:bodyPr/>
          <a:lstStyle/>
          <a:p>
            <a:r>
              <a:rPr lang="en-US" sz="3200" b="1" dirty="0">
                <a:solidFill>
                  <a:schemeClr val="tx1"/>
                </a:solidFill>
                <a:latin typeface="Gill Sans MT" panose="020B0502020104020203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835" y="1959998"/>
            <a:ext cx="6583680" cy="3867717"/>
          </a:xfrm>
        </p:spPr>
        <p:txBody>
          <a:bodyPr>
            <a:norm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Understanding the problem statement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Solution Approach</a:t>
            </a:r>
          </a:p>
          <a:p>
            <a:pPr marL="690372" lvl="1" indent="-342900"/>
            <a:r>
              <a:rPr lang="en-US" dirty="0"/>
              <a:t>Brute-Force Method</a:t>
            </a:r>
          </a:p>
          <a:p>
            <a:pPr marL="690372" lvl="1" indent="-342900"/>
            <a:r>
              <a:rPr lang="en-US" dirty="0"/>
              <a:t>Two Pointer Approach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Python implementation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D9B82CD-8BD1-58D9-E5F9-167F96072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3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82"/>
    </mc:Choice>
    <mc:Fallback>
      <p:transition spd="slow" advTm="22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676" y="629258"/>
            <a:ext cx="6011694" cy="674248"/>
          </a:xfrm>
        </p:spPr>
        <p:txBody>
          <a:bodyPr/>
          <a:lstStyle/>
          <a:p>
            <a:r>
              <a:rPr lang="en-US" sz="3200" dirty="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556426"/>
            <a:ext cx="10321047" cy="5136204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rgbClr val="202C8F"/>
                </a:solidFill>
                <a:effectLst/>
              </a:rPr>
              <a:t>You are given a list that can contain positive and negative integers. You need to find two elements such that their sum is closest to zero.</a:t>
            </a:r>
          </a:p>
          <a:p>
            <a:pPr algn="l"/>
            <a:r>
              <a:rPr lang="en-US" b="0" i="0" dirty="0">
                <a:solidFill>
                  <a:srgbClr val="202C8F"/>
                </a:solidFill>
                <a:effectLst/>
              </a:rPr>
              <a:t> </a:t>
            </a:r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202C8F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202C8F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202C8F"/>
              </a:solidFill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rgbClr val="202C8F"/>
                </a:solidFill>
              </a:rPr>
              <a:t>Hints</a:t>
            </a:r>
          </a:p>
          <a:p>
            <a:endParaRPr lang="en-US" dirty="0">
              <a:solidFill>
                <a:srgbClr val="202C8F"/>
              </a:solidFill>
            </a:endParaRPr>
          </a:p>
          <a:p>
            <a:pPr marL="804672" lvl="1" indent="-457200"/>
            <a:r>
              <a:rPr lang="en-US" sz="2600" b="0" i="0" dirty="0">
                <a:solidFill>
                  <a:srgbClr val="202C8F"/>
                </a:solidFill>
                <a:effectLst/>
              </a:rPr>
              <a:t>The sum can be either positive or negative, but the absolute distance of the sum from zero should be considered to find the sum closest to zero</a:t>
            </a:r>
          </a:p>
          <a:p>
            <a:pPr marL="804672" lvl="1" indent="-457200"/>
            <a:r>
              <a:rPr lang="en-US" sz="2600" b="0" i="0" dirty="0">
                <a:solidFill>
                  <a:srgbClr val="202C8F"/>
                </a:solidFill>
                <a:effectLst/>
              </a:rPr>
              <a:t>Assume that the maximum possible sum of any two elements in the list is 1000000000</a:t>
            </a:r>
          </a:p>
          <a:p>
            <a:pPr marL="804672" lvl="1" indent="-457200"/>
            <a:r>
              <a:rPr lang="en-US" sz="2600" b="0" i="0" dirty="0">
                <a:solidFill>
                  <a:srgbClr val="202C8F"/>
                </a:solidFill>
                <a:effectLst/>
              </a:rPr>
              <a:t>Inbuilt sort may be helpful in this problem</a:t>
            </a:r>
          </a:p>
          <a:p>
            <a:pPr algn="l"/>
            <a:r>
              <a:rPr lang="en-US" sz="2600" b="0" i="0" dirty="0">
                <a:solidFill>
                  <a:srgbClr val="091E42"/>
                </a:solidFill>
                <a:effectLst/>
              </a:rPr>
              <a:t> 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dirty="0">
              <a:solidFill>
                <a:srgbClr val="202C8F"/>
              </a:solidFill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1961BF2-FA88-356E-E002-1E326A4DA6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67741"/>
              </p:ext>
            </p:extLst>
          </p:nvPr>
        </p:nvGraphicFramePr>
        <p:xfrm>
          <a:off x="1400783" y="2406623"/>
          <a:ext cx="9154266" cy="133253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35812">
                  <a:extLst>
                    <a:ext uri="{9D8B030D-6E8A-4147-A177-3AD203B41FA5}">
                      <a16:colId xmlns:a16="http://schemas.microsoft.com/office/drawing/2014/main" val="696903235"/>
                    </a:ext>
                  </a:extLst>
                </a:gridCol>
                <a:gridCol w="4536014">
                  <a:extLst>
                    <a:ext uri="{9D8B030D-6E8A-4147-A177-3AD203B41FA5}">
                      <a16:colId xmlns:a16="http://schemas.microsoft.com/office/drawing/2014/main" val="1815340585"/>
                    </a:ext>
                  </a:extLst>
                </a:gridCol>
                <a:gridCol w="2382440">
                  <a:extLst>
                    <a:ext uri="{9D8B030D-6E8A-4147-A177-3AD203B41FA5}">
                      <a16:colId xmlns:a16="http://schemas.microsoft.com/office/drawing/2014/main" val="4155678296"/>
                    </a:ext>
                  </a:extLst>
                </a:gridCol>
              </a:tblGrid>
              <a:tr h="601019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CFBF6"/>
                          </a:solidFill>
                        </a:rPr>
                        <a:t>Test Case</a:t>
                      </a:r>
                      <a:endParaRPr lang="en-IN" sz="2400" dirty="0">
                        <a:solidFill>
                          <a:srgbClr val="FCFBF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4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CFBF6"/>
                          </a:solidFill>
                        </a:rPr>
                        <a:t>Sample Input</a:t>
                      </a:r>
                      <a:endParaRPr lang="en-IN" sz="2400" dirty="0">
                        <a:solidFill>
                          <a:srgbClr val="FCFBF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4E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rgbClr val="FCFBF6"/>
                          </a:solidFill>
                        </a:rPr>
                        <a:t>Sample Output</a:t>
                      </a:r>
                      <a:endParaRPr lang="en-IN" sz="2400" dirty="0">
                        <a:solidFill>
                          <a:srgbClr val="FCFBF6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AC4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071386"/>
                  </a:ext>
                </a:extLst>
              </a:tr>
              <a:tr h="268708">
                <a:tc>
                  <a:txBody>
                    <a:bodyPr/>
                    <a:lstStyle/>
                    <a:p>
                      <a:r>
                        <a:rPr lang="en-US" dirty="0"/>
                        <a:t>Test Case 1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[-4, 7, 6, 2, -5]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6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(-5, 6)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BF6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136159"/>
                  </a:ext>
                </a:extLst>
              </a:tr>
              <a:tr h="276340">
                <a:tc>
                  <a:txBody>
                    <a:bodyPr/>
                    <a:lstStyle/>
                    <a:p>
                      <a:r>
                        <a:rPr lang="en-US" dirty="0"/>
                        <a:t>Test Case 2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[-50, 34, -19, 24, 33, 10, -46, -38]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(-38, 34)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994767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D721314-4FBF-1D50-AD48-4302D48BC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67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16"/>
    </mc:Choice>
    <mc:Fallback>
      <p:transition spd="slow" advTm="38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79" y="457200"/>
            <a:ext cx="9299642" cy="471488"/>
          </a:xfrm>
        </p:spPr>
        <p:txBody>
          <a:bodyPr/>
          <a:lstStyle/>
          <a:p>
            <a:r>
              <a:rPr lang="en-US" sz="3200" dirty="0"/>
              <a:t>Method 1 – Brute Force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11C33-898C-4414-4665-5136EB6FC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5847" y="1468876"/>
            <a:ext cx="8628434" cy="4931923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Check if the list has at-least two elements, if not, print “invalid input” and return.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Initialize variables to track the minimum sum and the indices of  the pair.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Use nested loops to evaluate the sum of all possible pairs.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Track the pair with the sum closest to zero by comparing  absolute values.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 Print the two elements whose sum is closest to zero.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Time Complexity: O(N2) due to the nested loop that checks all pairs.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This is a brute-force approach to solving the "sum closest to zero" problem. While it works, it can be inefficient for large arrays, and more optimized solutions (like the two-pointer method) are preferable.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F8DC50-2B9C-3C2C-7183-895D0C2114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9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66"/>
    </mc:Choice>
    <mc:Fallback>
      <p:transition spd="slow" advTm="56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6EFE9-B938-F143-6EB4-83047A238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4C056-D6E1-1BCD-6846-BA699BBF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5379" y="272374"/>
            <a:ext cx="9299642" cy="471489"/>
          </a:xfrm>
        </p:spPr>
        <p:txBody>
          <a:bodyPr/>
          <a:lstStyle/>
          <a:p>
            <a:r>
              <a:rPr lang="en-US" sz="3200" dirty="0"/>
              <a:t>Method 2 – Two pointer method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37B796E-2172-49D2-EFB3-9DA077F8025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E1E6FD7-BDF6-D3C6-D665-BE59D52279B6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 bwMode="auto">
          <a:xfrm>
            <a:off x="2675106" y="351235"/>
            <a:ext cx="9153728" cy="615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Sorting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The list is sorted to facilitate a two-pointer approach, making it easier to evaluate sums systematically.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Two-Pointer Approach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Start with one pointer (left) at the beginning of the sorted list and the other (right) at the end.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Calculate the sum of the elements at these two pointers.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Compare the absolute value of this sum to the closest sum found so far.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If the sum is closer to zero, update the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202C8F"/>
                </a:solidFill>
                <a:effectLst/>
              </a:rPr>
              <a:t>closest_sum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 and the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rgbClr val="202C8F"/>
                </a:solidFill>
                <a:effectLst/>
              </a:rPr>
              <a:t>closest_pair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Pointer Movement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If the sum is negative, move the left pointer rightward to increase the sum.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If the sum is positive, move the right pointer leftward to decrease the sum.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Edge Cases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</a:rPr>
              <a:t>If two sums are equally close to zero, the positive one is preferred.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504FA3C-AA6F-5432-4A07-CC5847876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80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37"/>
    </mc:Choice>
    <mc:Fallback>
      <p:transition spd="slow" advTm="150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31" y="88857"/>
            <a:ext cx="11860377" cy="494803"/>
          </a:xfrm>
        </p:spPr>
        <p:txBody>
          <a:bodyPr/>
          <a:lstStyle/>
          <a:p>
            <a:r>
              <a:rPr lang="en-US" sz="2000" dirty="0"/>
              <a:t>Python Implementation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8A46D79-90A2-25AE-9A2E-CD021372C131}"/>
              </a:ext>
            </a:extLst>
          </p:cNvPr>
          <p:cNvSpPr/>
          <p:nvPr/>
        </p:nvSpPr>
        <p:spPr>
          <a:xfrm>
            <a:off x="389107" y="583660"/>
            <a:ext cx="6108970" cy="5826867"/>
          </a:xfrm>
          <a:prstGeom prst="roundRect">
            <a:avLst/>
          </a:prstGeom>
          <a:solidFill>
            <a:srgbClr val="FCFB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 dirty="0">
                <a:solidFill>
                  <a:srgbClr val="202C8F"/>
                </a:solidFill>
              </a:rPr>
              <a:t>def </a:t>
            </a:r>
            <a:r>
              <a:rPr lang="en-US" sz="1200" dirty="0" err="1">
                <a:solidFill>
                  <a:srgbClr val="202C8F"/>
                </a:solidFill>
              </a:rPr>
              <a:t>closest_to_zero</a:t>
            </a:r>
            <a:r>
              <a:rPr lang="en-US" sz="1200" dirty="0">
                <a:solidFill>
                  <a:srgbClr val="202C8F"/>
                </a:solidFill>
              </a:rPr>
              <a:t>(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):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  <a:r>
              <a:rPr lang="en-US" sz="1200" dirty="0" err="1">
                <a:solidFill>
                  <a:srgbClr val="202C8F"/>
                </a:solidFill>
              </a:rPr>
              <a:t>arr.sort</a:t>
            </a:r>
            <a:r>
              <a:rPr lang="en-US" sz="1200" dirty="0">
                <a:solidFill>
                  <a:srgbClr val="202C8F"/>
                </a:solidFill>
              </a:rPr>
              <a:t>()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# Initialize variables to store the closest sum and the pair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  <a:r>
              <a:rPr lang="en-US" sz="1200" dirty="0" err="1">
                <a:solidFill>
                  <a:srgbClr val="202C8F"/>
                </a:solidFill>
              </a:rPr>
              <a:t>closest_sum</a:t>
            </a:r>
            <a:r>
              <a:rPr lang="en-US" sz="1200" dirty="0">
                <a:solidFill>
                  <a:srgbClr val="202C8F"/>
                </a:solidFill>
              </a:rPr>
              <a:t> = float('inf')  # Start with a large number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  <a:r>
              <a:rPr lang="en-US" sz="1200" dirty="0" err="1">
                <a:solidFill>
                  <a:srgbClr val="202C8F"/>
                </a:solidFill>
              </a:rPr>
              <a:t>closest_pair</a:t>
            </a:r>
            <a:r>
              <a:rPr lang="en-US" sz="1200" dirty="0">
                <a:solidFill>
                  <a:srgbClr val="202C8F"/>
                </a:solidFill>
              </a:rPr>
              <a:t> = (None, None)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# Two-pointer approach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left, right = 0, </a:t>
            </a:r>
            <a:r>
              <a:rPr lang="en-US" sz="1200" dirty="0" err="1">
                <a:solidFill>
                  <a:srgbClr val="202C8F"/>
                </a:solidFill>
              </a:rPr>
              <a:t>len</a:t>
            </a:r>
            <a:r>
              <a:rPr lang="en-US" sz="1200" dirty="0">
                <a:solidFill>
                  <a:srgbClr val="202C8F"/>
                </a:solidFill>
              </a:rPr>
              <a:t>(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) - 1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while left &lt; right: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</a:t>
            </a:r>
            <a:r>
              <a:rPr lang="en-US" sz="1200" dirty="0" err="1">
                <a:solidFill>
                  <a:srgbClr val="202C8F"/>
                </a:solidFill>
              </a:rPr>
              <a:t>current_sum</a:t>
            </a:r>
            <a:r>
              <a:rPr lang="en-US" sz="1200" dirty="0">
                <a:solidFill>
                  <a:srgbClr val="202C8F"/>
                </a:solidFill>
              </a:rPr>
              <a:t> = 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[left] + 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[right]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# Check if the current sum is closer to zero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if abs(</a:t>
            </a:r>
            <a:r>
              <a:rPr lang="en-US" sz="1200" dirty="0" err="1">
                <a:solidFill>
                  <a:srgbClr val="202C8F"/>
                </a:solidFill>
              </a:rPr>
              <a:t>current_sum</a:t>
            </a:r>
            <a:r>
              <a:rPr lang="en-US" sz="1200" dirty="0">
                <a:solidFill>
                  <a:srgbClr val="202C8F"/>
                </a:solidFill>
              </a:rPr>
              <a:t>) &lt; abs(</a:t>
            </a:r>
            <a:r>
              <a:rPr lang="en-US" sz="1200" dirty="0" err="1">
                <a:solidFill>
                  <a:srgbClr val="202C8F"/>
                </a:solidFill>
              </a:rPr>
              <a:t>closest_sum</a:t>
            </a:r>
            <a:r>
              <a:rPr lang="en-US" sz="1200" dirty="0">
                <a:solidFill>
                  <a:srgbClr val="202C8F"/>
                </a:solidFill>
              </a:rPr>
              <a:t>):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    </a:t>
            </a:r>
            <a:r>
              <a:rPr lang="en-US" sz="1200" dirty="0" err="1">
                <a:solidFill>
                  <a:srgbClr val="202C8F"/>
                </a:solidFill>
              </a:rPr>
              <a:t>closest_sum</a:t>
            </a:r>
            <a:r>
              <a:rPr lang="en-US" sz="1200" dirty="0">
                <a:solidFill>
                  <a:srgbClr val="202C8F"/>
                </a:solidFill>
              </a:rPr>
              <a:t> = </a:t>
            </a:r>
            <a:r>
              <a:rPr lang="en-US" sz="1200" dirty="0" err="1">
                <a:solidFill>
                  <a:srgbClr val="202C8F"/>
                </a:solidFill>
              </a:rPr>
              <a:t>current_sum</a:t>
            </a:r>
            <a:endParaRPr lang="en-US" sz="1200" dirty="0">
              <a:solidFill>
                <a:srgbClr val="202C8F"/>
              </a:solidFill>
            </a:endParaRPr>
          </a:p>
          <a:p>
            <a:r>
              <a:rPr lang="en-US" sz="1200" dirty="0">
                <a:solidFill>
                  <a:srgbClr val="202C8F"/>
                </a:solidFill>
              </a:rPr>
              <a:t>            </a:t>
            </a:r>
            <a:r>
              <a:rPr lang="en-US" sz="1200" dirty="0" err="1">
                <a:solidFill>
                  <a:srgbClr val="202C8F"/>
                </a:solidFill>
              </a:rPr>
              <a:t>closest_pair</a:t>
            </a:r>
            <a:r>
              <a:rPr lang="en-US" sz="1200" dirty="0">
                <a:solidFill>
                  <a:srgbClr val="202C8F"/>
                </a:solidFill>
              </a:rPr>
              <a:t> = (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[left], 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[right])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# If two sums are equally close to zero, prefer the positive one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</a:t>
            </a:r>
            <a:r>
              <a:rPr lang="en-US" sz="1200" dirty="0" err="1">
                <a:solidFill>
                  <a:srgbClr val="202C8F"/>
                </a:solidFill>
              </a:rPr>
              <a:t>elif</a:t>
            </a:r>
            <a:r>
              <a:rPr lang="en-US" sz="1200" dirty="0">
                <a:solidFill>
                  <a:srgbClr val="202C8F"/>
                </a:solidFill>
              </a:rPr>
              <a:t> abs(</a:t>
            </a:r>
            <a:r>
              <a:rPr lang="en-US" sz="1200" dirty="0" err="1">
                <a:solidFill>
                  <a:srgbClr val="202C8F"/>
                </a:solidFill>
              </a:rPr>
              <a:t>current_sum</a:t>
            </a:r>
            <a:r>
              <a:rPr lang="en-US" sz="1200" dirty="0">
                <a:solidFill>
                  <a:srgbClr val="202C8F"/>
                </a:solidFill>
              </a:rPr>
              <a:t>) == abs(</a:t>
            </a:r>
            <a:r>
              <a:rPr lang="en-US" sz="1200" dirty="0" err="1">
                <a:solidFill>
                  <a:srgbClr val="202C8F"/>
                </a:solidFill>
              </a:rPr>
              <a:t>closest_sum</a:t>
            </a:r>
            <a:r>
              <a:rPr lang="en-US" sz="1200" dirty="0">
                <a:solidFill>
                  <a:srgbClr val="202C8F"/>
                </a:solidFill>
              </a:rPr>
              <a:t>) and </a:t>
            </a:r>
            <a:r>
              <a:rPr lang="en-IN" sz="1200" dirty="0" err="1">
                <a:solidFill>
                  <a:srgbClr val="202C8F"/>
                </a:solidFill>
              </a:rPr>
              <a:t>current_sum</a:t>
            </a:r>
            <a:r>
              <a:rPr lang="en-IN" sz="1200" dirty="0">
                <a:solidFill>
                  <a:srgbClr val="202C8F"/>
                </a:solidFill>
              </a:rPr>
              <a:t> &gt; </a:t>
            </a:r>
            <a:r>
              <a:rPr lang="en-IN" sz="1200" dirty="0" err="1">
                <a:solidFill>
                  <a:srgbClr val="202C8F"/>
                </a:solidFill>
              </a:rPr>
              <a:t>closest_sum</a:t>
            </a:r>
            <a:r>
              <a:rPr lang="en-IN" sz="1200" dirty="0">
                <a:solidFill>
                  <a:srgbClr val="202C8F"/>
                </a:solidFill>
              </a:rPr>
              <a:t>:</a:t>
            </a:r>
            <a:endParaRPr lang="en-US" sz="1200" dirty="0">
              <a:solidFill>
                <a:srgbClr val="202C8F"/>
              </a:solidFill>
            </a:endParaRPr>
          </a:p>
          <a:p>
            <a:r>
              <a:rPr lang="en-US" sz="1200" dirty="0">
                <a:solidFill>
                  <a:srgbClr val="202C8F"/>
                </a:solidFill>
              </a:rPr>
              <a:t>            </a:t>
            </a:r>
            <a:r>
              <a:rPr lang="en-US" sz="1200" dirty="0" err="1">
                <a:solidFill>
                  <a:srgbClr val="202C8F"/>
                </a:solidFill>
              </a:rPr>
              <a:t>closest_pair</a:t>
            </a:r>
            <a:r>
              <a:rPr lang="en-US" sz="1200" dirty="0">
                <a:solidFill>
                  <a:srgbClr val="202C8F"/>
                </a:solidFill>
              </a:rPr>
              <a:t> = (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[left], </a:t>
            </a:r>
            <a:r>
              <a:rPr lang="en-US" sz="1200" dirty="0" err="1">
                <a:solidFill>
                  <a:srgbClr val="202C8F"/>
                </a:solidFill>
              </a:rPr>
              <a:t>arr</a:t>
            </a:r>
            <a:r>
              <a:rPr lang="en-US" sz="1200" dirty="0">
                <a:solidFill>
                  <a:srgbClr val="202C8F"/>
                </a:solidFill>
              </a:rPr>
              <a:t>[right])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# Move the pointers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if </a:t>
            </a:r>
            <a:r>
              <a:rPr lang="en-US" sz="1200" dirty="0" err="1">
                <a:solidFill>
                  <a:srgbClr val="202C8F"/>
                </a:solidFill>
              </a:rPr>
              <a:t>current_sum</a:t>
            </a:r>
            <a:r>
              <a:rPr lang="en-US" sz="1200" dirty="0">
                <a:solidFill>
                  <a:srgbClr val="202C8F"/>
                </a:solidFill>
              </a:rPr>
              <a:t> &lt; 0: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    left += 1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else: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        right -= 1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    return </a:t>
            </a:r>
            <a:r>
              <a:rPr lang="en-US" sz="1200" dirty="0" err="1">
                <a:solidFill>
                  <a:srgbClr val="202C8F"/>
                </a:solidFill>
              </a:rPr>
              <a:t>closest_pair</a:t>
            </a:r>
            <a:endParaRPr lang="en-US" sz="1200" dirty="0">
              <a:solidFill>
                <a:srgbClr val="202C8F"/>
              </a:solidFill>
            </a:endParaRPr>
          </a:p>
          <a:p>
            <a:endParaRPr lang="en-US" sz="1600" dirty="0">
              <a:solidFill>
                <a:srgbClr val="202C8F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92675A-042D-35E6-33AE-2AD6293A6595}"/>
              </a:ext>
            </a:extLst>
          </p:cNvPr>
          <p:cNvSpPr/>
          <p:nvPr/>
        </p:nvSpPr>
        <p:spPr>
          <a:xfrm>
            <a:off x="6955277" y="1964987"/>
            <a:ext cx="4717914" cy="277238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dirty="0">
                <a:solidFill>
                  <a:srgbClr val="202C8F"/>
                </a:solidFill>
              </a:rPr>
              <a:t># Sample Inputs</a:t>
            </a:r>
          </a:p>
          <a:p>
            <a:r>
              <a:rPr lang="en-US" sz="1200" dirty="0">
                <a:solidFill>
                  <a:srgbClr val="202C8F"/>
                </a:solidFill>
              </a:rPr>
              <a:t>print(closest_to_zero([-4, 7, 6, 2, -5]))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# Output: (-5, 6)</a:t>
            </a:r>
          </a:p>
          <a:p>
            <a:r>
              <a:rPr lang="en-US" sz="1200" dirty="0">
                <a:solidFill>
                  <a:srgbClr val="202C8F"/>
                </a:solidFill>
              </a:rPr>
              <a:t>print(closest_to_zero([-50, 34, -19, 24, 33, 10, -46, -38]))  </a:t>
            </a:r>
          </a:p>
          <a:p>
            <a:r>
              <a:rPr lang="en-US" sz="1200" dirty="0">
                <a:solidFill>
                  <a:srgbClr val="202C8F"/>
                </a:solidFill>
              </a:rPr>
              <a:t># Output: (-38, 34)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355426A-8C4F-C3BF-FFE8-902E69B0F8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542"/>
    </mc:Choice>
    <mc:Fallback>
      <p:transition spd="slow" advTm="81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93379"/>
            <a:ext cx="10511627" cy="471490"/>
          </a:xfrm>
        </p:spPr>
        <p:txBody>
          <a:bodyPr/>
          <a:lstStyle/>
          <a:p>
            <a:r>
              <a:rPr lang="en-US" sz="3200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422EAA42-20FC-A596-B676-5DC0CFFF0D93}"/>
              </a:ext>
            </a:extLst>
          </p:cNvPr>
          <p:cNvSpPr txBox="1">
            <a:spLocks/>
          </p:cNvSpPr>
          <p:nvPr/>
        </p:nvSpPr>
        <p:spPr>
          <a:xfrm>
            <a:off x="765973" y="1201049"/>
            <a:ext cx="10660053" cy="5656951"/>
          </a:xfrm>
          <a:prstGeom prst="rect">
            <a:avLst/>
          </a:prstGeom>
        </p:spPr>
        <p:txBody>
          <a:bodyPr>
            <a:norm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en-US" sz="2400" b="0" i="0" dirty="0">
              <a:solidFill>
                <a:srgbClr val="202C8F"/>
              </a:solidFill>
              <a:effectLst/>
            </a:endParaRPr>
          </a:p>
          <a:p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FA73A7-BA89-9487-DEBA-4A9259462C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410" y="1720840"/>
            <a:ext cx="1066005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Brute-Force 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is a good choice for smaller input sizes because of its simplicity.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rgbClr val="202C8F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Optimized Solution (Two-Pointer Technique)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is far superior for larger datasets due to its reduced time complexity. Sorting the array allows us to minimize redundant comparisons, making the solution more scalable and efficient.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Thus, the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two-pointer approach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02C8F"/>
                </a:solidFill>
                <a:effectLst/>
                <a:latin typeface="Arial" panose="020B0604020202020204" pitchFamily="34" charset="0"/>
              </a:rPr>
              <a:t> is the recommended method when performance and efficiency are critical. 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11664FBA-0795-D0C0-C028-FD1663F26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689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155"/>
    </mc:Choice>
    <mc:Fallback>
      <p:transition spd="slow" advTm="34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ED51C-3081-FBE2-D9AF-5BD1A2409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Submission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D4CF9-BF9E-B456-9542-ECD293644B9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The submission video file exceeds the allowed limit of 50 MB to upload on </a:t>
            </a:r>
            <a:r>
              <a:rPr lang="en-IN" dirty="0" err="1"/>
              <a:t>Upgrad</a:t>
            </a:r>
            <a:r>
              <a:rPr lang="en-IN" dirty="0"/>
              <a:t> learn portal, hence the video has been uploaded to Google drive. Kindly access the video file using below link: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Video : </a:t>
            </a:r>
            <a:r>
              <a:rPr lang="en-IN" dirty="0">
                <a:hlinkClick r:id="rId2"/>
              </a:rPr>
              <a:t>https://drive.google.com/file/d/1trxp_3TCdLTBr5NhUOQ7yhrzLS1Lj6-H/view?usp=sharing</a:t>
            </a: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11DB3-EB67-5DE8-B418-49A5CB681B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pPr algn="ctr"/>
            <a:r>
              <a:rPr lang="en-US" sz="4000" dirty="0"/>
              <a:t>Thank </a:t>
            </a:r>
            <a:br>
              <a:rPr lang="en-US" sz="4000" dirty="0"/>
            </a:br>
            <a:r>
              <a:rPr lang="en-US" sz="4000" dirty="0"/>
              <a:t>you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E8C899D-9F0D-F2EF-DE9A-9203C1523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62704" t="-125896" r="-262704" b="-125896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1"/>
    </mc:Choice>
    <mc:Fallback>
      <p:transition spd="slow" advTm="3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A719FA4-954C-4FA8-82CB-206659C3B826}">
  <ds:schemaRefs>
    <ds:schemaRef ds:uri="http://purl.org/dc/dcmitype/"/>
    <ds:schemaRef ds:uri="16c05727-aa75-4e4a-9b5f-8a80a1165891"/>
    <ds:schemaRef ds:uri="http://purl.org/dc/elements/1.1/"/>
    <ds:schemaRef ds:uri="http://schemas.microsoft.com/sharepoint/v3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230e9df3-be65-4c73-a93b-d1236ebd677e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{9A8764AE-DE85-4832-9374-555E85751135}tf78438558_win32</Template>
  <TotalTime>2188</TotalTime>
  <Words>887</Words>
  <Application>Microsoft Office PowerPoint</Application>
  <PresentationFormat>Widescreen</PresentationFormat>
  <Paragraphs>104</Paragraphs>
  <Slides>9</Slides>
  <Notes>8</Notes>
  <HiddenSlides>0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Arial Black</vt:lpstr>
      <vt:lpstr>Calibri</vt:lpstr>
      <vt:lpstr>circular</vt:lpstr>
      <vt:lpstr>Courier New</vt:lpstr>
      <vt:lpstr>Gill Sans MT</vt:lpstr>
      <vt:lpstr>Sabon Next LT</vt:lpstr>
      <vt:lpstr>Custom</vt:lpstr>
      <vt:lpstr>Python lab –  video submission  By: Meenakshi Sharma</vt:lpstr>
      <vt:lpstr>AGENDA</vt:lpstr>
      <vt:lpstr>Problem Statement</vt:lpstr>
      <vt:lpstr>Method 1 – Brute Force approach</vt:lpstr>
      <vt:lpstr>Method 2 – Two pointer method</vt:lpstr>
      <vt:lpstr>Python Implementation</vt:lpstr>
      <vt:lpstr>Conclusion</vt:lpstr>
      <vt:lpstr>Submission Video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Meenakshi Sharma</dc:creator>
  <cp:lastModifiedBy>Vivek Goswami</cp:lastModifiedBy>
  <cp:revision>14</cp:revision>
  <dcterms:created xsi:type="dcterms:W3CDTF">2024-10-08T05:26:22Z</dcterms:created>
  <dcterms:modified xsi:type="dcterms:W3CDTF">2024-12-20T19:25:28Z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